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0"/>
  </p:notesMasterIdLst>
  <p:sldIdLst>
    <p:sldId id="256" r:id="rId2"/>
    <p:sldId id="277" r:id="rId3"/>
    <p:sldId id="280" r:id="rId4"/>
    <p:sldId id="262" r:id="rId5"/>
    <p:sldId id="259" r:id="rId6"/>
    <p:sldId id="285" r:id="rId7"/>
    <p:sldId id="263" r:id="rId8"/>
    <p:sldId id="271" r:id="rId9"/>
    <p:sldId id="266" r:id="rId10"/>
    <p:sldId id="283" r:id="rId11"/>
    <p:sldId id="264" r:id="rId12"/>
    <p:sldId id="273" r:id="rId13"/>
    <p:sldId id="270" r:id="rId14"/>
    <p:sldId id="282" r:id="rId15"/>
    <p:sldId id="284" r:id="rId16"/>
    <p:sldId id="261" r:id="rId17"/>
    <p:sldId id="281" r:id="rId18"/>
    <p:sldId id="269" r:id="rId19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0000"/>
    <a:srgbClr val="66FFCC"/>
    <a:srgbClr val="99CCFF"/>
    <a:srgbClr val="FFFF99"/>
    <a:srgbClr val="66CCFF"/>
    <a:srgbClr val="99FF33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1483" autoAdjust="0"/>
    <p:restoredTop sz="91771" autoAdjust="0"/>
  </p:normalViewPr>
  <p:slideViewPr>
    <p:cSldViewPr>
      <p:cViewPr>
        <p:scale>
          <a:sx n="75" d="100"/>
          <a:sy n="75" d="100"/>
        </p:scale>
        <p:origin x="-2436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DF295-4B83-4D20-A84B-BAE0CB6A4737}" type="datetimeFigureOut">
              <a:rPr lang="ru-RU" smtClean="0"/>
              <a:t>17.11.2016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1CD66-FF90-41A5-9AA1-79FB0C54C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463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31B1DCF-A4A7-4469-967A-B61340C9D3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BCDF7-7EE3-4B0A-ABD0-D29214649BF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616CF-3363-407F-9FF3-B3313677D93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0193B-B6D6-4F27-BCE2-BF628666F8C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F8FBBD-49E3-415F-B3FE-1529371957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E0645-2361-4D4A-A1E4-1B5CC2CE1D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79A25551-DFE4-4147-A29E-F418E82701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66944433-6F0B-4A6D-B9E9-1E24ED6D71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64ABE-1B62-4DD3-AD0D-D3DF07C5D76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7D2202-894D-428F-8420-AC7069D5C4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5970BE-3D79-4D58-9FC1-BFA46C5014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B533BE2-A9B3-4F8C-8897-B11431F5BE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r>
              <a:rPr lang="ru-RU" sz="36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Рекомендации родителям по подготовке детей к обучению грамоте</a:t>
            </a:r>
            <a:br>
              <a:rPr lang="ru-RU" sz="36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r>
              <a:rPr lang="ru-RU" sz="36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дома</a:t>
            </a:r>
            <a:endParaRPr lang="ru-RU" sz="1200" b="1" dirty="0">
              <a:solidFill>
                <a:srgbClr val="FF0000"/>
              </a:solidFill>
            </a:endParaRPr>
          </a:p>
        </p:txBody>
      </p:sp>
      <p:pic>
        <p:nvPicPr>
          <p:cNvPr id="8" name="Picture 9" descr="https://ds02.infourok.ru/uploads/ex/074b/000746c2-62f81063/hello_html_m6ad49ce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667000"/>
            <a:ext cx="5092258" cy="33528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248401" y="6008043"/>
            <a:ext cx="259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подготовила рук. кружка </a:t>
            </a:r>
            <a:r>
              <a:rPr kumimoji="0" lang="ru-RU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Избасарова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Н.И.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images.myshared.ru/6/772607/slide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1800" i="1" dirty="0" smtClean="0">
                <a:solidFill>
                  <a:srgbClr val="C00000"/>
                </a:solidFill>
              </a:rPr>
              <a:t>СЛОВА БЫВАЮТ ДЛИННЫЕ И КОРОТКИЕ. ИХ МОЖНО РАЗДЕЛИТЬ НА ЧАСТИ-СЛОГИ.</a:t>
            </a:r>
            <a:br>
              <a:rPr lang="ru-RU" sz="1800" i="1" dirty="0" smtClean="0">
                <a:solidFill>
                  <a:srgbClr val="C00000"/>
                </a:solidFill>
              </a:rPr>
            </a:br>
            <a:r>
              <a:rPr lang="ru-RU" sz="1800" i="1" dirty="0" smtClean="0">
                <a:solidFill>
                  <a:srgbClr val="C00000"/>
                </a:solidFill>
              </a:rPr>
              <a:t>КОЛИЧЕСТВО СЛОГОВ В СЛОВЕ ЗАВИСИТ ОТ КОЛИЧЕСТВА</a:t>
            </a:r>
            <a:br>
              <a:rPr lang="ru-RU" sz="1800" i="1" dirty="0" smtClean="0">
                <a:solidFill>
                  <a:srgbClr val="C00000"/>
                </a:solidFill>
              </a:rPr>
            </a:br>
            <a:r>
              <a:rPr lang="ru-RU" sz="1800" i="1" dirty="0" smtClean="0">
                <a:solidFill>
                  <a:srgbClr val="C00000"/>
                </a:solidFill>
              </a:rPr>
              <a:t> ГЛАСНЫХ ЗВУКОВ В НЁМ.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49424"/>
            <a:ext cx="8458200" cy="43251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i="1" u="sng" dirty="0" smtClean="0"/>
              <a:t>Например: </a:t>
            </a:r>
            <a:r>
              <a:rPr lang="ru-RU" sz="2400" i="1" dirty="0" smtClean="0"/>
              <a:t>слово «МАК»</a:t>
            </a:r>
          </a:p>
          <a:p>
            <a:pPr eaLnBrk="1" hangingPunct="1">
              <a:buFontTx/>
              <a:buNone/>
            </a:pPr>
            <a:endParaRPr lang="ru-RU" sz="2400" i="1" dirty="0" smtClean="0"/>
          </a:p>
          <a:p>
            <a:pPr eaLnBrk="1" hangingPunct="1">
              <a:buFontTx/>
              <a:buNone/>
            </a:pPr>
            <a:r>
              <a:rPr lang="ru-RU" sz="2400" i="1" dirty="0" smtClean="0"/>
              <a:t>Споём:  «МАААК»  В слове поётся 1 гласный звук -                       </a:t>
            </a:r>
          </a:p>
          <a:p>
            <a:pPr algn="ctr" eaLnBrk="1" hangingPunct="1">
              <a:buFontTx/>
              <a:buNone/>
            </a:pPr>
            <a:r>
              <a:rPr lang="ru-RU" sz="2400" i="1" dirty="0" smtClean="0"/>
              <a:t>значит, в </a:t>
            </a:r>
          </a:p>
          <a:p>
            <a:pPr algn="ctr" eaLnBrk="1" hangingPunct="1">
              <a:buFontTx/>
              <a:buNone/>
            </a:pPr>
            <a:r>
              <a:rPr lang="ru-RU" sz="2400" i="1" dirty="0" smtClean="0"/>
              <a:t>слове «МАК» 1 слог.   </a:t>
            </a:r>
          </a:p>
          <a:p>
            <a:pPr eaLnBrk="1" hangingPunct="1">
              <a:buFontTx/>
              <a:buNone/>
            </a:pPr>
            <a:endParaRPr lang="ru-RU" sz="2400" i="1" dirty="0" smtClean="0"/>
          </a:p>
          <a:p>
            <a:pPr>
              <a:buNone/>
            </a:pPr>
            <a:r>
              <a:rPr lang="ru-RU" sz="2400" i="1" dirty="0" smtClean="0"/>
              <a:t>Слово «ЛИСА» Споём:  «ЛИИСАА»  В слове поётся 2 гласных звука -    </a:t>
            </a:r>
            <a:r>
              <a:rPr lang="ru-RU" sz="2400" i="1" dirty="0" smtClean="0">
                <a:solidFill>
                  <a:srgbClr val="C00000"/>
                </a:solidFill>
              </a:rPr>
              <a:t>И, А  </a:t>
            </a:r>
            <a:r>
              <a:rPr lang="ru-RU" sz="2400" i="1" dirty="0" smtClean="0"/>
              <a:t>                 </a:t>
            </a:r>
          </a:p>
          <a:p>
            <a:pPr algn="ctr">
              <a:buNone/>
            </a:pPr>
            <a:r>
              <a:rPr lang="ru-RU" sz="2400" i="1" dirty="0" smtClean="0"/>
              <a:t>значит, в </a:t>
            </a:r>
          </a:p>
          <a:p>
            <a:pPr algn="ctr">
              <a:buNone/>
            </a:pPr>
            <a:r>
              <a:rPr lang="ru-RU" sz="2400" i="1" dirty="0" smtClean="0"/>
              <a:t>слове «ЛИСА» 2 слога.   </a:t>
            </a:r>
          </a:p>
          <a:p>
            <a:pPr eaLnBrk="1" hangingPunct="1">
              <a:buFontTx/>
              <a:buNone/>
            </a:pPr>
            <a:endParaRPr lang="ru-RU" sz="2400" i="1" dirty="0" smtClean="0"/>
          </a:p>
        </p:txBody>
      </p:sp>
      <p:sp>
        <p:nvSpPr>
          <p:cNvPr id="10245" name="Oval 10"/>
          <p:cNvSpPr>
            <a:spLocks noChangeArrowheads="1"/>
          </p:cNvSpPr>
          <p:nvPr/>
        </p:nvSpPr>
        <p:spPr bwMode="auto">
          <a:xfrm>
            <a:off x="8077200" y="3048000"/>
            <a:ext cx="914400" cy="8382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1400" b="1" dirty="0"/>
              <a:t>ЗВУК</a:t>
            </a:r>
            <a:r>
              <a:rPr lang="ru-RU" sz="1400" dirty="0"/>
              <a:t> </a:t>
            </a:r>
            <a:r>
              <a:rPr lang="ru-RU" sz="1400" dirty="0" smtClean="0"/>
              <a:t>А</a:t>
            </a:r>
            <a:endParaRPr lang="ru-RU" sz="1400" dirty="0"/>
          </a:p>
        </p:txBody>
      </p:sp>
      <p:sp>
        <p:nvSpPr>
          <p:cNvPr id="10246" name="AutoShape 15"/>
          <p:cNvSpPr>
            <a:spLocks noChangeArrowheads="1"/>
          </p:cNvSpPr>
          <p:nvPr/>
        </p:nvSpPr>
        <p:spPr bwMode="auto">
          <a:xfrm>
            <a:off x="914400" y="35052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249" name="Picture 9" descr="http://globuss24.ru/web/userfiles/image/doc/hello_html_6630c8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600200"/>
            <a:ext cx="1800000" cy="1447800"/>
          </a:xfrm>
          <a:prstGeom prst="rect">
            <a:avLst/>
          </a:prstGeom>
          <a:noFill/>
        </p:spPr>
      </p:pic>
      <p:pic>
        <p:nvPicPr>
          <p:cNvPr id="10251" name="Picture 11" descr="http://ds83.dou.tomsk.ru/files/2015/11/Novyj-risunok-4.png"/>
          <p:cNvPicPr>
            <a:picLocks noChangeAspect="1" noChangeArrowheads="1"/>
          </p:cNvPicPr>
          <p:nvPr/>
        </p:nvPicPr>
        <p:blipFill>
          <a:blip r:embed="rId3" cstate="print"/>
          <a:srcRect l="3404" t="53112" r="62553" b="7054"/>
          <a:stretch>
            <a:fillRect/>
          </a:stretch>
        </p:blipFill>
        <p:spPr bwMode="auto">
          <a:xfrm>
            <a:off x="7162800" y="5410200"/>
            <a:ext cx="1524000" cy="914400"/>
          </a:xfrm>
          <a:prstGeom prst="rect">
            <a:avLst/>
          </a:prstGeom>
          <a:noFill/>
        </p:spPr>
      </p:pic>
      <p:sp>
        <p:nvSpPr>
          <p:cNvPr id="12" name="AutoShape 15"/>
          <p:cNvSpPr>
            <a:spLocks noChangeArrowheads="1"/>
          </p:cNvSpPr>
          <p:nvPr/>
        </p:nvSpPr>
        <p:spPr bwMode="auto">
          <a:xfrm>
            <a:off x="2743200" y="54102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i="1" u="sng" dirty="0" smtClean="0"/>
              <a:t>Звуки живут в трёх домиках:</a:t>
            </a:r>
            <a:br>
              <a:rPr lang="ru-RU" sz="2000" i="1" u="sng" dirty="0" smtClean="0"/>
            </a:br>
            <a:r>
              <a:rPr lang="ru-RU" sz="2000" i="1" u="sng" dirty="0" smtClean="0"/>
              <a:t/>
            </a:r>
            <a:br>
              <a:rPr lang="ru-RU" sz="2000" i="1" u="sng" dirty="0" smtClean="0"/>
            </a:br>
            <a:endParaRPr lang="ru-RU" sz="2000" i="1" u="sng" dirty="0" smtClean="0"/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1828800" y="1371600"/>
            <a:ext cx="3505200" cy="17851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i="1" dirty="0" smtClean="0"/>
          </a:p>
          <a:p>
            <a:r>
              <a:rPr lang="ru-RU" i="1" dirty="0" smtClean="0"/>
              <a:t>гласные </a:t>
            </a:r>
            <a:r>
              <a:rPr lang="ru-RU" i="1" dirty="0"/>
              <a:t>звуки живут в красном </a:t>
            </a:r>
            <a:r>
              <a:rPr lang="ru-RU" i="1" dirty="0" smtClean="0"/>
              <a:t>домике</a:t>
            </a:r>
            <a:endParaRPr lang="ru-RU" i="1" dirty="0"/>
          </a:p>
          <a:p>
            <a:endParaRPr lang="ru-RU" i="1" dirty="0"/>
          </a:p>
          <a:p>
            <a:endParaRPr lang="ru-RU" i="1" dirty="0"/>
          </a:p>
          <a:p>
            <a:endParaRPr lang="ru-RU" sz="2000" i="1" dirty="0"/>
          </a:p>
        </p:txBody>
      </p:sp>
      <p:sp>
        <p:nvSpPr>
          <p:cNvPr id="13316" name="AutoShape 12"/>
          <p:cNvSpPr>
            <a:spLocks noChangeArrowheads="1"/>
          </p:cNvSpPr>
          <p:nvPr/>
        </p:nvSpPr>
        <p:spPr bwMode="auto">
          <a:xfrm>
            <a:off x="2057400" y="4419600"/>
            <a:ext cx="1057275" cy="914400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7" name="AutoShape 15"/>
          <p:cNvSpPr>
            <a:spLocks noChangeArrowheads="1"/>
          </p:cNvSpPr>
          <p:nvPr/>
        </p:nvSpPr>
        <p:spPr bwMode="auto">
          <a:xfrm>
            <a:off x="5791200" y="4343400"/>
            <a:ext cx="1057275" cy="914400"/>
          </a:xfrm>
          <a:prstGeom prst="triangle">
            <a:avLst>
              <a:gd name="adj" fmla="val 50000"/>
            </a:avLst>
          </a:prstGeom>
          <a:solidFill>
            <a:srgbClr val="99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cxnSp>
        <p:nvCxnSpPr>
          <p:cNvPr id="13318" name="AutoShape 18"/>
          <p:cNvCxnSpPr>
            <a:cxnSpLocks noChangeShapeType="1"/>
            <a:stCxn id="13316" idx="0"/>
            <a:endCxn id="13316" idx="5"/>
          </p:cNvCxnSpPr>
          <p:nvPr/>
        </p:nvCxnSpPr>
        <p:spPr bwMode="auto">
          <a:xfrm>
            <a:off x="2586038" y="4419600"/>
            <a:ext cx="265112" cy="457200"/>
          </a:xfrm>
          <a:prstGeom prst="straightConnector1">
            <a:avLst/>
          </a:prstGeom>
          <a:noFill/>
          <a:ln w="9525">
            <a:noFill/>
            <a:round/>
            <a:headEnd/>
            <a:tailEnd/>
          </a:ln>
        </p:spPr>
      </p:cxnSp>
      <p:sp>
        <p:nvSpPr>
          <p:cNvPr id="13319" name="AutoShape 23"/>
          <p:cNvSpPr>
            <a:spLocks noChangeArrowheads="1"/>
          </p:cNvSpPr>
          <p:nvPr/>
        </p:nvSpPr>
        <p:spPr bwMode="auto">
          <a:xfrm>
            <a:off x="5791200" y="914400"/>
            <a:ext cx="1133475" cy="8382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0" name="Rectangle 26"/>
          <p:cNvSpPr>
            <a:spLocks noChangeArrowheads="1"/>
          </p:cNvSpPr>
          <p:nvPr/>
        </p:nvSpPr>
        <p:spPr bwMode="auto">
          <a:xfrm>
            <a:off x="2133600" y="5334000"/>
            <a:ext cx="914400" cy="914400"/>
          </a:xfrm>
          <a:prstGeom prst="rect">
            <a:avLst/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1" name="AutoShape 27"/>
          <p:cNvSpPr>
            <a:spLocks noChangeArrowheads="1"/>
          </p:cNvSpPr>
          <p:nvPr/>
        </p:nvSpPr>
        <p:spPr bwMode="auto">
          <a:xfrm>
            <a:off x="5867400" y="5257800"/>
            <a:ext cx="914400" cy="91440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2" name="Text Box 29"/>
          <p:cNvSpPr txBox="1">
            <a:spLocks noChangeArrowheads="1"/>
          </p:cNvSpPr>
          <p:nvPr/>
        </p:nvSpPr>
        <p:spPr bwMode="auto">
          <a:xfrm>
            <a:off x="2667000" y="3048000"/>
            <a:ext cx="4114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 dirty="0"/>
              <a:t>Согласные живут в 2 </a:t>
            </a:r>
            <a:r>
              <a:rPr lang="ru-RU" i="1" dirty="0" smtClean="0"/>
              <a:t>домиках:</a:t>
            </a:r>
            <a:endParaRPr lang="ru-RU" i="1" dirty="0"/>
          </a:p>
        </p:txBody>
      </p:sp>
      <p:sp>
        <p:nvSpPr>
          <p:cNvPr id="13323" name="Rectangle 30"/>
          <p:cNvSpPr>
            <a:spLocks noChangeArrowheads="1"/>
          </p:cNvSpPr>
          <p:nvPr/>
        </p:nvSpPr>
        <p:spPr bwMode="auto">
          <a:xfrm>
            <a:off x="5791200" y="1752600"/>
            <a:ext cx="1143000" cy="685800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4" name="Text Box 32"/>
          <p:cNvSpPr txBox="1">
            <a:spLocks noChangeArrowheads="1"/>
          </p:cNvSpPr>
          <p:nvPr/>
        </p:nvSpPr>
        <p:spPr bwMode="auto">
          <a:xfrm>
            <a:off x="1600200" y="3962400"/>
            <a:ext cx="2057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/>
              <a:t>в синем</a:t>
            </a:r>
          </a:p>
        </p:txBody>
      </p:sp>
      <p:sp>
        <p:nvSpPr>
          <p:cNvPr id="13325" name="Text Box 33"/>
          <p:cNvSpPr txBox="1">
            <a:spLocks noChangeArrowheads="1"/>
          </p:cNvSpPr>
          <p:nvPr/>
        </p:nvSpPr>
        <p:spPr bwMode="auto">
          <a:xfrm>
            <a:off x="5638800" y="3886200"/>
            <a:ext cx="1600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 зелёном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609600" y="838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err="1" smtClean="0">
                <a:solidFill>
                  <a:srgbClr val="C00000"/>
                </a:solidFill>
              </a:rPr>
              <a:t>Звуко-буквенный</a:t>
            </a:r>
            <a:r>
              <a:rPr lang="ru-RU" b="1" dirty="0" smtClean="0">
                <a:solidFill>
                  <a:srgbClr val="C00000"/>
                </a:solidFill>
              </a:rPr>
              <a:t> анализ слова: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i="1" dirty="0" smtClean="0"/>
              <a:t>Слова состоят из звуков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u="sng" dirty="0" smtClean="0"/>
              <a:t>Например, слово «лиса»</a:t>
            </a:r>
          </a:p>
          <a:p>
            <a:pPr eaLnBrk="1" hangingPunct="1">
              <a:buFontTx/>
              <a:buNone/>
            </a:pPr>
            <a:r>
              <a:rPr lang="ru-RU" sz="2800" u="sng" dirty="0" smtClean="0"/>
              <a:t> </a:t>
            </a:r>
            <a:endParaRPr lang="ru-RU" sz="1400" u="sng" dirty="0" smtClean="0"/>
          </a:p>
        </p:txBody>
      </p:sp>
      <p:sp>
        <p:nvSpPr>
          <p:cNvPr id="14339" name="Text Box 7"/>
          <p:cNvSpPr txBox="1">
            <a:spLocks noChangeArrowheads="1"/>
          </p:cNvSpPr>
          <p:nvPr/>
        </p:nvSpPr>
        <p:spPr bwMode="auto">
          <a:xfrm flipH="1">
            <a:off x="1219200" y="2743200"/>
            <a:ext cx="11271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4340" name="Picture 14" descr="MC900441392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600200"/>
            <a:ext cx="1184275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15"/>
          <p:cNvSpPr txBox="1">
            <a:spLocks noChangeArrowheads="1"/>
          </p:cNvSpPr>
          <p:nvPr/>
        </p:nvSpPr>
        <p:spPr bwMode="auto">
          <a:xfrm>
            <a:off x="304800" y="2743200"/>
            <a:ext cx="25146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dirty="0"/>
              <a:t>ПРОИЗНЕСЁМ ЕГО: «ЛИИСАА» </a:t>
            </a:r>
          </a:p>
        </p:txBody>
      </p:sp>
      <p:sp>
        <p:nvSpPr>
          <p:cNvPr id="14342" name="AutoShape 16"/>
          <p:cNvSpPr>
            <a:spLocks noChangeArrowheads="1"/>
          </p:cNvSpPr>
          <p:nvPr/>
        </p:nvSpPr>
        <p:spPr bwMode="auto">
          <a:xfrm>
            <a:off x="3048000" y="28194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3" name="Text Box 18"/>
          <p:cNvSpPr txBox="1">
            <a:spLocks noChangeArrowheads="1"/>
          </p:cNvSpPr>
          <p:nvPr/>
        </p:nvSpPr>
        <p:spPr bwMode="auto">
          <a:xfrm>
            <a:off x="4191000" y="2819400"/>
            <a:ext cx="2286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/>
              <a:t>В ЭТОМ СЛОВЕ</a:t>
            </a:r>
          </a:p>
          <a:p>
            <a:pPr algn="r"/>
            <a:r>
              <a:rPr lang="ru-RU"/>
              <a:t> </a:t>
            </a:r>
          </a:p>
        </p:txBody>
      </p:sp>
      <p:sp>
        <p:nvSpPr>
          <p:cNvPr id="14344" name="Text Box 19"/>
          <p:cNvSpPr txBox="1">
            <a:spLocks noChangeArrowheads="1"/>
          </p:cNvSpPr>
          <p:nvPr/>
        </p:nvSpPr>
        <p:spPr bwMode="auto">
          <a:xfrm>
            <a:off x="2667000" y="3657600"/>
            <a:ext cx="2743200" cy="1200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ПЕРВЫЙ ЗВУК- ЛЬ ВТОРОЙ ЗВУК- И</a:t>
            </a:r>
          </a:p>
          <a:p>
            <a:r>
              <a:rPr lang="ru-RU"/>
              <a:t>ТРЕТИЙ ЗВУК- С</a:t>
            </a:r>
          </a:p>
          <a:p>
            <a:r>
              <a:rPr lang="ru-RU"/>
              <a:t>ЧЕТВЁРТЫЙ ЗВУК- А</a:t>
            </a:r>
          </a:p>
        </p:txBody>
      </p:sp>
      <p:sp>
        <p:nvSpPr>
          <p:cNvPr id="14345" name="AutoShape 20"/>
          <p:cNvSpPr>
            <a:spLocks noChangeArrowheads="1"/>
          </p:cNvSpPr>
          <p:nvPr/>
        </p:nvSpPr>
        <p:spPr bwMode="auto">
          <a:xfrm>
            <a:off x="381000" y="50292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6" name="Text Box 21"/>
          <p:cNvSpPr txBox="1">
            <a:spLocks noChangeArrowheads="1"/>
          </p:cNvSpPr>
          <p:nvPr/>
        </p:nvSpPr>
        <p:spPr bwMode="auto">
          <a:xfrm>
            <a:off x="1143000" y="5029200"/>
            <a:ext cx="32766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СХЕМА СЛОВА «ЛИСА» : </a:t>
            </a:r>
          </a:p>
        </p:txBody>
      </p:sp>
      <p:sp>
        <p:nvSpPr>
          <p:cNvPr id="14347" name="Oval 22"/>
          <p:cNvSpPr>
            <a:spLocks noChangeArrowheads="1"/>
          </p:cNvSpPr>
          <p:nvPr/>
        </p:nvSpPr>
        <p:spPr bwMode="auto">
          <a:xfrm rot="849874">
            <a:off x="4343400" y="5029200"/>
            <a:ext cx="533400" cy="533400"/>
          </a:xfrm>
          <a:prstGeom prst="ellipse">
            <a:avLst/>
          </a:prstGeom>
          <a:solidFill>
            <a:srgbClr val="339966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8" name="Oval 23"/>
          <p:cNvSpPr>
            <a:spLocks noChangeArrowheads="1"/>
          </p:cNvSpPr>
          <p:nvPr/>
        </p:nvSpPr>
        <p:spPr bwMode="auto">
          <a:xfrm rot="849874">
            <a:off x="5029200" y="5029200"/>
            <a:ext cx="533400" cy="533400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9" name="Oval 24"/>
          <p:cNvSpPr>
            <a:spLocks noChangeArrowheads="1"/>
          </p:cNvSpPr>
          <p:nvPr/>
        </p:nvSpPr>
        <p:spPr bwMode="auto">
          <a:xfrm rot="849874">
            <a:off x="5715000" y="5029200"/>
            <a:ext cx="533400" cy="533400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0" name="Oval 25"/>
          <p:cNvSpPr>
            <a:spLocks noChangeArrowheads="1"/>
          </p:cNvSpPr>
          <p:nvPr/>
        </p:nvSpPr>
        <p:spPr bwMode="auto">
          <a:xfrm rot="849874">
            <a:off x="6400800" y="5029200"/>
            <a:ext cx="533400" cy="533400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1" name="Text Box 26"/>
          <p:cNvSpPr txBox="1">
            <a:spLocks noChangeArrowheads="1"/>
          </p:cNvSpPr>
          <p:nvPr/>
        </p:nvSpPr>
        <p:spPr bwMode="auto">
          <a:xfrm>
            <a:off x="1600200" y="5899150"/>
            <a:ext cx="4648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u="sng"/>
              <a:t>В СЛОВЕ «ЛИСА» 4 ЗВУКА, 2 СЛОГА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dou24.ru/mkdou13/images/stories/kartinki/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685800"/>
            <a:ext cx="5400000" cy="56571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katkovapk.ucoz.ru/method/podberi_slovo_k_skhem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609600"/>
            <a:ext cx="7236000" cy="5427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748" name="Group 76"/>
          <p:cNvGraphicFramePr>
            <a:graphicFrameLocks noGrp="1"/>
          </p:cNvGraphicFramePr>
          <p:nvPr/>
        </p:nvGraphicFramePr>
        <p:xfrm>
          <a:off x="2209800" y="685800"/>
          <a:ext cx="4648200" cy="1447800"/>
        </p:xfrm>
        <a:graphic>
          <a:graphicData uri="http://schemas.openxmlformats.org/drawingml/2006/table">
            <a:tbl>
              <a:tblPr/>
              <a:tblGrid>
                <a:gridCol w="4648200"/>
              </a:tblGrid>
              <a:tr h="1447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Буквы мы видим, пишем и читаем!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</a:tr>
            </a:tbl>
          </a:graphicData>
        </a:graphic>
      </p:graphicFrame>
      <p:pic>
        <p:nvPicPr>
          <p:cNvPr id="8196" name="Picture 31" descr="MC900403893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7432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32" descr="MC900434872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590800"/>
            <a:ext cx="2362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AutoShape 35"/>
          <p:cNvSpPr>
            <a:spLocks noChangeArrowheads="1"/>
          </p:cNvSpPr>
          <p:nvPr/>
        </p:nvSpPr>
        <p:spPr bwMode="auto">
          <a:xfrm>
            <a:off x="1828800" y="3505200"/>
            <a:ext cx="976313" cy="333375"/>
          </a:xfrm>
          <a:prstGeom prst="rightArrow">
            <a:avLst>
              <a:gd name="adj1" fmla="val 50000"/>
              <a:gd name="adj2" fmla="val 73214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9" name="AutoShape 36"/>
          <p:cNvSpPr>
            <a:spLocks noChangeArrowheads="1"/>
          </p:cNvSpPr>
          <p:nvPr/>
        </p:nvSpPr>
        <p:spPr bwMode="auto">
          <a:xfrm>
            <a:off x="4724400" y="3505200"/>
            <a:ext cx="976313" cy="333375"/>
          </a:xfrm>
          <a:prstGeom prst="rightArrow">
            <a:avLst>
              <a:gd name="adj1" fmla="val 50000"/>
              <a:gd name="adj2" fmla="val 73214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8200" name="Picture 39" descr="MC900415484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2895600"/>
            <a:ext cx="1604963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3" name="Rectangle 55"/>
          <p:cNvSpPr>
            <a:spLocks noChangeArrowheads="1"/>
          </p:cNvSpPr>
          <p:nvPr/>
        </p:nvSpPr>
        <p:spPr bwMode="auto">
          <a:xfrm>
            <a:off x="1828800" y="609600"/>
            <a:ext cx="6365875" cy="1098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  <a:p>
            <a:endParaRPr lang="ru-RU" u="sng"/>
          </a:p>
          <a:p>
            <a:pPr>
              <a:spcBef>
                <a:spcPct val="50000"/>
              </a:spcBef>
            </a:pPr>
            <a:endParaRPr lang="ru-RU" sz="2000" u="sn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karamel1.ru/images/cms/data/sem.centr/img6.jpg"/>
          <p:cNvPicPr>
            <a:picLocks noChangeAspect="1" noChangeArrowheads="1"/>
          </p:cNvPicPr>
          <p:nvPr/>
        </p:nvPicPr>
        <p:blipFill>
          <a:blip r:embed="rId2" cstate="print"/>
          <a:srcRect t="20000"/>
          <a:stretch>
            <a:fillRect/>
          </a:stretch>
        </p:blipFill>
        <p:spPr bwMode="auto">
          <a:xfrm>
            <a:off x="838200" y="1600200"/>
            <a:ext cx="7620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152400" y="914400"/>
            <a:ext cx="9296400" cy="52117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/>
              <a:t>   </a:t>
            </a: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1752600" y="914400"/>
            <a:ext cx="4953000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i="1" dirty="0"/>
              <a:t>  </a:t>
            </a:r>
            <a:r>
              <a:rPr lang="ru-RU" sz="6000" i="1" dirty="0">
                <a:solidFill>
                  <a:srgbClr val="C00000"/>
                </a:solidFill>
              </a:rPr>
              <a:t>спасибо за </a:t>
            </a:r>
            <a:r>
              <a:rPr lang="ru-RU" sz="6000" i="1" dirty="0" smtClean="0">
                <a:solidFill>
                  <a:srgbClr val="C00000"/>
                </a:solidFill>
              </a:rPr>
              <a:t>внимание!</a:t>
            </a:r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3271838" y="5599113"/>
            <a:ext cx="1081087" cy="646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            </a:t>
            </a:r>
          </a:p>
          <a:p>
            <a:r>
              <a:rPr lang="ru-RU"/>
              <a:t>              </a:t>
            </a:r>
          </a:p>
        </p:txBody>
      </p:sp>
      <p:pic>
        <p:nvPicPr>
          <p:cNvPr id="18439" name="Picture 7" descr="http://board.salle.com.ua/i/2332/233245/669234_2014091641_tmb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581400"/>
            <a:ext cx="1905000" cy="1905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210300" y="6400800"/>
            <a:ext cx="2895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7030A0"/>
                </a:solidFill>
              </a:rPr>
              <a:t>при составлении презентации использовались Интернет - ресурсы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-2895600" y="-7010400"/>
            <a:ext cx="184730" cy="104336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Calibri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838200"/>
            <a:ext cx="8077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sz="2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В русском языке 10 гласных букв </a:t>
            </a:r>
            <a:r>
              <a:rPr lang="ru-RU" sz="2800" dirty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(А,О,У,Э,Ы,Я,Е,Ё,Ю),</a:t>
            </a: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2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21 согласная буква </a:t>
            </a:r>
            <a:r>
              <a:rPr lang="ru-RU" sz="2800" dirty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(Б,В,Г, Д,Ж,З,Й,К,Л,М,Н,П,Р,С,Т,Ф,Х,Ц,Ч,Ш,Щ)</a:t>
            </a: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2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и ещё две особенные буквы – это Ь и Ъ.</a:t>
            </a: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2800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Сначала разберёмся </a:t>
            </a:r>
            <a:r>
              <a:rPr lang="ru-RU" sz="2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со </a:t>
            </a:r>
            <a:r>
              <a:rPr lang="ru-RU" sz="2800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звуками, а потом с буквами.</a:t>
            </a: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9395" name="Picture 3" descr="http://bygaga.com.ua/uploads/posts/2016-07/1469983592_kartinki-na-den-znaniy-1-sentyabrya-447.jpg"/>
          <p:cNvPicPr>
            <a:picLocks noChangeAspect="1" noChangeArrowheads="1"/>
          </p:cNvPicPr>
          <p:nvPr/>
        </p:nvPicPr>
        <p:blipFill>
          <a:blip r:embed="rId2" cstate="print"/>
          <a:srcRect t="22151"/>
          <a:stretch>
            <a:fillRect/>
          </a:stretch>
        </p:blipFill>
        <p:spPr bwMode="auto">
          <a:xfrm>
            <a:off x="3048000" y="4038600"/>
            <a:ext cx="3096000" cy="2410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www.forchel.ru/uploads/posts/2011-06/1308500300_2.jpg"/>
          <p:cNvPicPr>
            <a:picLocks noChangeAspect="1" noChangeArrowheads="1"/>
          </p:cNvPicPr>
          <p:nvPr/>
        </p:nvPicPr>
        <p:blipFill>
          <a:blip r:embed="rId2" cstate="print"/>
          <a:srcRect t="-14111" r="-17929" b="9524"/>
          <a:stretch>
            <a:fillRect/>
          </a:stretch>
        </p:blipFill>
        <p:spPr bwMode="auto">
          <a:xfrm>
            <a:off x="1371600" y="990600"/>
            <a:ext cx="7236000" cy="4813025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914400" y="152400"/>
            <a:ext cx="8229600" cy="1600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Звуки бывают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800" dirty="0" smtClean="0"/>
              <a:t> </a:t>
            </a:r>
            <a:r>
              <a:rPr lang="ru-RU" sz="3600" i="1" dirty="0" smtClean="0">
                <a:solidFill>
                  <a:srgbClr val="FF0000"/>
                </a:solidFill>
              </a:rPr>
              <a:t>ЗВУКИ МЫ СЛЫШИМ И ПРОИЗНОСИМ!</a:t>
            </a:r>
          </a:p>
        </p:txBody>
      </p:sp>
      <p:pic>
        <p:nvPicPr>
          <p:cNvPr id="7171" name="Picture 4" descr="MC900281285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362200"/>
            <a:ext cx="1676400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AutoShape 6"/>
          <p:cNvSpPr>
            <a:spLocks noChangeArrowheads="1"/>
          </p:cNvSpPr>
          <p:nvPr/>
        </p:nvSpPr>
        <p:spPr bwMode="auto">
          <a:xfrm>
            <a:off x="3886200" y="3352800"/>
            <a:ext cx="1357313" cy="485775"/>
          </a:xfrm>
          <a:prstGeom prst="rightArrow">
            <a:avLst>
              <a:gd name="adj1" fmla="val 50000"/>
              <a:gd name="adj2" fmla="val 6985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173" name="Picture 7" descr="MC900436391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819400"/>
            <a:ext cx="18288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 descr="http://wdesk.ru/_ph/61/2/48795906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5791195"/>
            <a:ext cx="1080000" cy="8027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rganization Chart 98"/>
          <p:cNvGrpSpPr>
            <a:grpSpLocks/>
          </p:cNvGrpSpPr>
          <p:nvPr/>
        </p:nvGrpSpPr>
        <p:grpSpPr bwMode="auto">
          <a:xfrm>
            <a:off x="304800" y="1752600"/>
            <a:ext cx="8229600" cy="4324350"/>
            <a:chOff x="1488" y="969"/>
            <a:chExt cx="1802" cy="733"/>
          </a:xfrm>
        </p:grpSpPr>
        <p:cxnSp>
          <p:nvCxnSpPr>
            <p:cNvPr id="1028" name="_s1028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5400000" flipH="1">
              <a:off x="2545" y="1101"/>
              <a:ext cx="157" cy="469"/>
            </a:xfrm>
            <a:prstGeom prst="bentConnector3">
              <a:avLst>
                <a:gd name="adj1" fmla="val 12329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9" name="_s1029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2076" y="1101"/>
              <a:ext cx="157" cy="469"/>
            </a:xfrm>
            <a:prstGeom prst="bentConnector3">
              <a:avLst>
                <a:gd name="adj1" fmla="val 12329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1030"/>
            <p:cNvSpPr>
              <a:spLocks noChangeArrowheads="1"/>
            </p:cNvSpPr>
            <p:nvPr/>
          </p:nvSpPr>
          <p:spPr bwMode="auto">
            <a:xfrm>
              <a:off x="1957" y="96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Речевые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звуки</a:t>
              </a:r>
            </a:p>
          </p:txBody>
        </p:sp>
        <p:sp>
          <p:nvSpPr>
            <p:cNvPr id="4" name="_s1031"/>
            <p:cNvSpPr>
              <a:spLocks noChangeArrowheads="1"/>
            </p:cNvSpPr>
            <p:nvPr/>
          </p:nvSpPr>
          <p:spPr bwMode="auto">
            <a:xfrm>
              <a:off x="1488" y="141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8000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гласные</a:t>
              </a:r>
            </a:p>
          </p:txBody>
        </p:sp>
        <p:sp>
          <p:nvSpPr>
            <p:cNvPr id="5" name="_s1032"/>
            <p:cNvSpPr>
              <a:spLocks noChangeArrowheads="1"/>
            </p:cNvSpPr>
            <p:nvPr/>
          </p:nvSpPr>
          <p:spPr bwMode="auto">
            <a:xfrm>
              <a:off x="2426" y="141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000080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согласные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nemo-v.ru/pages/imgs/5620b26f410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3255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1800" i="1" dirty="0" smtClean="0">
                <a:latin typeface="Algerian" pitchFamily="82" charset="0"/>
              </a:rPr>
              <a:t/>
            </a:r>
            <a:br>
              <a:rPr lang="ru-RU" sz="1800" i="1" dirty="0" smtClean="0">
                <a:latin typeface="Algerian" pitchFamily="82" charset="0"/>
              </a:rPr>
            </a:br>
            <a:r>
              <a:rPr lang="ru-RU" sz="31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ungsuh" pitchFamily="18" charset="-127"/>
              </a:rPr>
              <a:t>ЭТИ </a:t>
            </a:r>
            <a:r>
              <a:rPr lang="ru-RU" sz="31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ngsuh" pitchFamily="18" charset="-127"/>
              </a:rPr>
              <a:t>6</a:t>
            </a:r>
            <a:r>
              <a:rPr lang="ru-RU" sz="31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ungsuh" pitchFamily="18" charset="-127"/>
              </a:rPr>
              <a:t> ЗВУКОВ СВОБОДНО ПОЮТСЯ:</a:t>
            </a:r>
            <a:br>
              <a:rPr lang="ru-RU" sz="31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ungsuh" pitchFamily="18" charset="-127"/>
              </a:rPr>
            </a:br>
            <a:r>
              <a:rPr lang="ru-RU" sz="31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ungsuh" pitchFamily="18" charset="-127"/>
              </a:rPr>
              <a:t>ЯЗЫК НЕ ВСТРЕЧАЕТ ПРЕГРАД НА ПУТИ</a:t>
            </a:r>
            <a:r>
              <a:rPr lang="ru-RU" sz="1800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ungsuh" pitchFamily="18" charset="-127"/>
              </a:rPr>
              <a:t>.</a:t>
            </a:r>
            <a:br>
              <a:rPr lang="ru-RU" sz="1800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ungsuh" pitchFamily="18" charset="-127"/>
              </a:rPr>
            </a:br>
            <a:r>
              <a:rPr lang="ru-RU" sz="3200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sz="2000" dirty="0" smtClean="0"/>
          </a:p>
        </p:txBody>
      </p:sp>
      <p:sp>
        <p:nvSpPr>
          <p:cNvPr id="9219" name="AutoShape 6"/>
          <p:cNvSpPr>
            <a:spLocks noChangeArrowheads="1"/>
          </p:cNvSpPr>
          <p:nvPr/>
        </p:nvSpPr>
        <p:spPr bwMode="auto">
          <a:xfrm>
            <a:off x="4191000" y="4343400"/>
            <a:ext cx="1676400" cy="609600"/>
          </a:xfrm>
          <a:prstGeom prst="flowChartProcess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ЗВУК   И</a:t>
            </a:r>
          </a:p>
        </p:txBody>
      </p:sp>
      <p:sp>
        <p:nvSpPr>
          <p:cNvPr id="9220" name="Oval 11"/>
          <p:cNvSpPr>
            <a:spLocks noChangeArrowheads="1"/>
          </p:cNvSpPr>
          <p:nvPr/>
        </p:nvSpPr>
        <p:spPr bwMode="auto">
          <a:xfrm>
            <a:off x="381000" y="2286000"/>
            <a:ext cx="1295400" cy="1366838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/>
              <a:t>ЗВУК    А</a:t>
            </a:r>
          </a:p>
        </p:txBody>
      </p:sp>
      <p:sp>
        <p:nvSpPr>
          <p:cNvPr id="9221" name="Oval 17"/>
          <p:cNvSpPr>
            <a:spLocks noChangeArrowheads="1"/>
          </p:cNvSpPr>
          <p:nvPr/>
        </p:nvSpPr>
        <p:spPr bwMode="auto">
          <a:xfrm>
            <a:off x="1447800" y="4495800"/>
            <a:ext cx="914400" cy="1519238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/>
              <a:t>ЗВУК  О</a:t>
            </a:r>
          </a:p>
        </p:txBody>
      </p:sp>
      <p:sp>
        <p:nvSpPr>
          <p:cNvPr id="9222" name="Oval 19"/>
          <p:cNvSpPr>
            <a:spLocks noChangeArrowheads="1"/>
          </p:cNvSpPr>
          <p:nvPr/>
        </p:nvSpPr>
        <p:spPr bwMode="auto">
          <a:xfrm>
            <a:off x="3810000" y="2514600"/>
            <a:ext cx="695325" cy="6858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1400"/>
              <a:t>ЗВУК  У</a:t>
            </a:r>
          </a:p>
        </p:txBody>
      </p:sp>
      <p:sp>
        <p:nvSpPr>
          <p:cNvPr id="31765" name="PubChord"/>
          <p:cNvSpPr>
            <a:spLocks noEditPoints="1" noChangeArrowheads="1"/>
          </p:cNvSpPr>
          <p:nvPr/>
        </p:nvSpPr>
        <p:spPr bwMode="auto">
          <a:xfrm rot="-2280426">
            <a:off x="6400800" y="1447800"/>
            <a:ext cx="1884363" cy="1828800"/>
          </a:xfrm>
          <a:custGeom>
            <a:avLst/>
            <a:gdLst>
              <a:gd name="G0" fmla="+- 0 0 0"/>
              <a:gd name="G1" fmla="sin 10800 -10971587"/>
              <a:gd name="G2" fmla="cos 10800 -10971587"/>
              <a:gd name="G3" fmla="sin 10800 4356934"/>
              <a:gd name="G4" fmla="cos 10800 4356934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G10" fmla="+/ G5 G7 2"/>
              <a:gd name="G11" fmla="+/ G6 G8 2"/>
              <a:gd name="T0" fmla="*/ 259 w 21600"/>
              <a:gd name="T1" fmla="*/ 8446 h 21600"/>
              <a:gd name="T2" fmla="*/ 7684 w 21600"/>
              <a:gd name="T3" fmla="*/ 14574 h 21600"/>
              <a:gd name="T4" fmla="*/ 15109 w 21600"/>
              <a:gd name="T5" fmla="*/ 20702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259" y="8446"/>
                </a:moveTo>
                <a:cubicBezTo>
                  <a:pt x="87" y="9218"/>
                  <a:pt x="0" y="10008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2282" y="21600"/>
                  <a:pt x="13749" y="21294"/>
                  <a:pt x="15109" y="20702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 sz="1600"/>
          </a:p>
        </p:txBody>
      </p:sp>
      <p:sp>
        <p:nvSpPr>
          <p:cNvPr id="9224" name="AutoShape 24"/>
          <p:cNvSpPr>
            <a:spLocks noChangeArrowheads="1"/>
          </p:cNvSpPr>
          <p:nvPr/>
        </p:nvSpPr>
        <p:spPr bwMode="auto">
          <a:xfrm>
            <a:off x="7620000" y="4800600"/>
            <a:ext cx="1219200" cy="914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/>
              <a:t>ЗВУК     Э</a:t>
            </a:r>
          </a:p>
        </p:txBody>
      </p:sp>
      <p:sp>
        <p:nvSpPr>
          <p:cNvPr id="9225" name="Text Box 26"/>
          <p:cNvSpPr txBox="1">
            <a:spLocks noChangeArrowheads="1"/>
          </p:cNvSpPr>
          <p:nvPr/>
        </p:nvSpPr>
        <p:spPr bwMode="auto">
          <a:xfrm>
            <a:off x="6705600" y="3581400"/>
            <a:ext cx="184150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  <a:p>
            <a:endParaRPr lang="ru-RU"/>
          </a:p>
        </p:txBody>
      </p:sp>
      <p:sp>
        <p:nvSpPr>
          <p:cNvPr id="9226" name="Text Box 28"/>
          <p:cNvSpPr txBox="1">
            <a:spLocks noChangeArrowheads="1"/>
          </p:cNvSpPr>
          <p:nvPr/>
        </p:nvSpPr>
        <p:spPr bwMode="auto">
          <a:xfrm>
            <a:off x="6683375" y="2779713"/>
            <a:ext cx="111760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Звук    Ы</a:t>
            </a:r>
          </a:p>
        </p:txBody>
      </p:sp>
      <p:sp>
        <p:nvSpPr>
          <p:cNvPr id="9227" name="Text Box 29"/>
          <p:cNvSpPr txBox="1">
            <a:spLocks noChangeArrowheads="1"/>
          </p:cNvSpPr>
          <p:nvPr/>
        </p:nvSpPr>
        <p:spPr bwMode="auto">
          <a:xfrm>
            <a:off x="2743200" y="6172200"/>
            <a:ext cx="40386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/>
              <a:t>Обозначаются гласные звуки так </a:t>
            </a:r>
          </a:p>
        </p:txBody>
      </p:sp>
      <p:sp>
        <p:nvSpPr>
          <p:cNvPr id="9228" name="Oval 30"/>
          <p:cNvSpPr>
            <a:spLocks noChangeArrowheads="1"/>
          </p:cNvSpPr>
          <p:nvPr/>
        </p:nvSpPr>
        <p:spPr bwMode="auto">
          <a:xfrm>
            <a:off x="6477000" y="6172200"/>
            <a:ext cx="381000" cy="381000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i="1" smtClean="0"/>
              <a:t>Согласные звуки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2249424"/>
            <a:ext cx="35814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ru-RU" sz="2000" i="1" dirty="0" smtClean="0"/>
          </a:p>
          <a:p>
            <a:pPr algn="ctr" eaLnBrk="1" hangingPunct="1">
              <a:buFontTx/>
              <a:buNone/>
            </a:pPr>
            <a:endParaRPr lang="ru-RU" sz="2000" i="1" dirty="0" smtClean="0"/>
          </a:p>
          <a:p>
            <a:pPr algn="ctr" eaLnBrk="1" hangingPunct="1">
              <a:buFontTx/>
              <a:buNone/>
            </a:pPr>
            <a:endParaRPr lang="ru-RU" sz="2000" i="1" dirty="0" smtClean="0"/>
          </a:p>
          <a:p>
            <a:pPr algn="ctr" eaLnBrk="1" hangingPunct="1">
              <a:buFontTx/>
              <a:buNone/>
            </a:pPr>
            <a:endParaRPr lang="ru-RU" sz="2000" i="1" dirty="0" smtClean="0"/>
          </a:p>
          <a:p>
            <a:pPr algn="ctr" eaLnBrk="1" hangingPunct="1">
              <a:buFontTx/>
              <a:buNone/>
            </a:pPr>
            <a:r>
              <a:rPr lang="ru-RU" sz="2000" i="1" dirty="0" smtClean="0"/>
              <a:t>Согласные звуки попробуй понять!</a:t>
            </a:r>
          </a:p>
          <a:p>
            <a:pPr algn="ctr" eaLnBrk="1" hangingPunct="1">
              <a:buFontTx/>
              <a:buNone/>
            </a:pPr>
            <a:r>
              <a:rPr lang="ru-RU" sz="2000" i="1" dirty="0" smtClean="0"/>
              <a:t>Умеют они и свистеть, и рычать, </a:t>
            </a:r>
          </a:p>
          <a:p>
            <a:pPr algn="ctr" eaLnBrk="1" hangingPunct="1">
              <a:buFontTx/>
              <a:buNone/>
            </a:pPr>
            <a:r>
              <a:rPr lang="ru-RU" sz="2000" i="1" dirty="0" smtClean="0"/>
              <a:t>Взрываться и выть, и фырчать, и шипеть-</a:t>
            </a:r>
          </a:p>
          <a:p>
            <a:pPr algn="ctr" eaLnBrk="1" hangingPunct="1">
              <a:buFontTx/>
              <a:buNone/>
            </a:pPr>
            <a:r>
              <a:rPr lang="ru-RU" sz="2000" i="1" dirty="0" smtClean="0"/>
              <a:t>Преграды во рту не дают их пропеть!</a:t>
            </a:r>
          </a:p>
          <a:p>
            <a:pPr algn="ctr" eaLnBrk="1" hangingPunct="1">
              <a:buFontTx/>
              <a:buNone/>
            </a:pPr>
            <a:endParaRPr lang="ru-RU" sz="2000" i="1" dirty="0" smtClean="0"/>
          </a:p>
        </p:txBody>
      </p:sp>
      <p:sp>
        <p:nvSpPr>
          <p:cNvPr id="14" name="Содержимое 13"/>
          <p:cNvSpPr>
            <a:spLocks noGrp="1"/>
          </p:cNvSpPr>
          <p:nvPr>
            <p:ph sz="half" idx="2"/>
          </p:nvPr>
        </p:nvSpPr>
        <p:spPr>
          <a:xfrm>
            <a:off x="3810000" y="1981200"/>
            <a:ext cx="4495800" cy="4525963"/>
          </a:xfrm>
        </p:spPr>
        <p:txBody>
          <a:bodyPr/>
          <a:lstStyle/>
          <a:p>
            <a:endParaRPr lang="ru-RU" i="1" dirty="0" smtClean="0"/>
          </a:p>
          <a:p>
            <a:pPr>
              <a:buNone/>
            </a:pPr>
            <a:r>
              <a:rPr lang="ru-RU" i="1" dirty="0" smtClean="0"/>
              <a:t>Когда мы произносим согласные, то воздух на пути встречает преграды ( губы, зубы, язык)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268" name="Picture 5" descr="MC900370098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286000"/>
            <a:ext cx="18446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7" descr="MC90037016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0050" y="304800"/>
            <a:ext cx="112395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9" descr="MC900438036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76179">
            <a:off x="47812" y="5290950"/>
            <a:ext cx="1519238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10" descr="MC900250417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29537" y="5084762"/>
            <a:ext cx="1414463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1" descr="MC900370848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2895600"/>
            <a:ext cx="91281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12" descr="MC900200519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00600" y="5334000"/>
            <a:ext cx="11874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dirty="0" smtClean="0">
                <a:solidFill>
                  <a:srgbClr val="C00000"/>
                </a:solidFill>
              </a:rPr>
              <a:t>СОГЛАСНЫЕ ЗВУКИ БЫВАЮТ ЗВОНКИЕ И ГЛУХИЕ,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 ТВЁРДЫЕ И МЯГКИЕ </a:t>
            </a:r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При произношении звонких согласных мы слышим голос, а при произношении глухих, голоса не слышно.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2292" name="Picture 6" descr="MC900440078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524000"/>
            <a:ext cx="8921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1" descr="MC900430047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3276600"/>
            <a:ext cx="135255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Text Box 12"/>
          <p:cNvSpPr txBox="1">
            <a:spLocks noChangeArrowheads="1"/>
          </p:cNvSpPr>
          <p:nvPr/>
        </p:nvSpPr>
        <p:spPr bwMode="auto">
          <a:xfrm>
            <a:off x="990600" y="449580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2296" name="Text Box 15"/>
          <p:cNvSpPr txBox="1">
            <a:spLocks noChangeArrowheads="1"/>
          </p:cNvSpPr>
          <p:nvPr/>
        </p:nvSpPr>
        <p:spPr bwMode="auto">
          <a:xfrm>
            <a:off x="228600" y="3581400"/>
            <a:ext cx="5649913" cy="2165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600" i="1" dirty="0"/>
          </a:p>
          <a:p>
            <a:endParaRPr lang="ru-RU" sz="1600" i="1" dirty="0"/>
          </a:p>
          <a:p>
            <a:endParaRPr lang="ru-RU" sz="1600" i="1" dirty="0"/>
          </a:p>
          <a:p>
            <a:endParaRPr lang="ru-RU" sz="1600" i="1" dirty="0"/>
          </a:p>
          <a:p>
            <a:endParaRPr lang="ru-RU" sz="1400" i="1" dirty="0"/>
          </a:p>
          <a:p>
            <a:r>
              <a:rPr lang="ru-RU" sz="1400" i="1" dirty="0"/>
              <a:t>ТВЁРДЫЕ </a:t>
            </a:r>
            <a:r>
              <a:rPr lang="ru-RU" sz="1400" i="1" dirty="0" smtClean="0"/>
              <a:t>СОГЛАСНЫЕ</a:t>
            </a:r>
            <a:endParaRPr lang="ru-RU" sz="1400" i="1" dirty="0"/>
          </a:p>
          <a:p>
            <a:endParaRPr lang="ru-RU" sz="1400" dirty="0"/>
          </a:p>
          <a:p>
            <a:endParaRPr lang="ru-RU" sz="1400" dirty="0"/>
          </a:p>
          <a:p>
            <a:r>
              <a:rPr lang="ru-RU" sz="1600" i="1" dirty="0"/>
              <a:t>А </a:t>
            </a:r>
            <a:r>
              <a:rPr lang="ru-RU" sz="1600" i="1" dirty="0" smtClean="0"/>
              <a:t>МЯГКИЕ</a:t>
            </a:r>
            <a:endParaRPr lang="ru-RU" sz="1600" i="1" dirty="0"/>
          </a:p>
        </p:txBody>
      </p:sp>
      <p:sp>
        <p:nvSpPr>
          <p:cNvPr id="12299" name="Text Box 19"/>
          <p:cNvSpPr txBox="1">
            <a:spLocks noChangeArrowheads="1"/>
          </p:cNvSpPr>
          <p:nvPr/>
        </p:nvSpPr>
        <p:spPr bwMode="auto">
          <a:xfrm rot="10800000" flipV="1">
            <a:off x="5486400" y="4800600"/>
            <a:ext cx="26765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i="1" dirty="0" smtClean="0"/>
              <a:t>мы </a:t>
            </a:r>
            <a:r>
              <a:rPr lang="ru-RU" sz="1600" i="1" dirty="0"/>
              <a:t>обозначаем </a:t>
            </a:r>
            <a:r>
              <a:rPr lang="ru-RU" sz="1600" i="1" dirty="0" smtClean="0"/>
              <a:t>так</a:t>
            </a:r>
            <a:endParaRPr lang="ru-RU" sz="1600" i="1" dirty="0"/>
          </a:p>
        </p:txBody>
      </p:sp>
      <p:sp>
        <p:nvSpPr>
          <p:cNvPr id="12300" name="Oval 20"/>
          <p:cNvSpPr>
            <a:spLocks noChangeArrowheads="1"/>
          </p:cNvSpPr>
          <p:nvPr/>
        </p:nvSpPr>
        <p:spPr bwMode="auto">
          <a:xfrm>
            <a:off x="8229600" y="4800600"/>
            <a:ext cx="381000" cy="381000"/>
          </a:xfrm>
          <a:prstGeom prst="ellipse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33CC"/>
              </a:solidFill>
            </a:endParaRPr>
          </a:p>
        </p:txBody>
      </p:sp>
      <p:sp>
        <p:nvSpPr>
          <p:cNvPr id="12301" name="Text Box 21"/>
          <p:cNvSpPr txBox="1">
            <a:spLocks noChangeArrowheads="1"/>
          </p:cNvSpPr>
          <p:nvPr/>
        </p:nvSpPr>
        <p:spPr bwMode="auto">
          <a:xfrm>
            <a:off x="5410200" y="5334000"/>
            <a:ext cx="26066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i="1" dirty="0" smtClean="0"/>
              <a:t>мы </a:t>
            </a:r>
            <a:r>
              <a:rPr lang="ru-RU" sz="1600" i="1" dirty="0"/>
              <a:t>обозначаем </a:t>
            </a:r>
            <a:r>
              <a:rPr lang="ru-RU" sz="1600" i="1" dirty="0" smtClean="0"/>
              <a:t>так</a:t>
            </a:r>
            <a:endParaRPr lang="ru-RU" sz="1600" i="1" dirty="0"/>
          </a:p>
        </p:txBody>
      </p:sp>
      <p:sp>
        <p:nvSpPr>
          <p:cNvPr id="12302" name="Oval 22"/>
          <p:cNvSpPr>
            <a:spLocks noChangeArrowheads="1"/>
          </p:cNvSpPr>
          <p:nvPr/>
        </p:nvSpPr>
        <p:spPr bwMode="auto">
          <a:xfrm>
            <a:off x="8229600" y="5334000"/>
            <a:ext cx="381000" cy="381000"/>
          </a:xfrm>
          <a:prstGeom prst="ellipse">
            <a:avLst/>
          </a:prstGeom>
          <a:solidFill>
            <a:srgbClr val="0080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860</TotalTime>
  <Words>319</Words>
  <Application>Microsoft Office PowerPoint</Application>
  <PresentationFormat>Экран (4:3)</PresentationFormat>
  <Paragraphs>120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Algerian</vt:lpstr>
      <vt:lpstr>Gungsuh</vt:lpstr>
      <vt:lpstr>Городская</vt:lpstr>
      <vt:lpstr> Рекомендации родителям по подготовке детей к обучению грамоте  дома</vt:lpstr>
      <vt:lpstr>Презентация PowerPoint</vt:lpstr>
      <vt:lpstr>Звуки бывают</vt:lpstr>
      <vt:lpstr> ЗВУКИ МЫ СЛЫШИМ И ПРОИЗНОСИМ!</vt:lpstr>
      <vt:lpstr>Презентация PowerPoint</vt:lpstr>
      <vt:lpstr>Презентация PowerPoint</vt:lpstr>
      <vt:lpstr> ЭТИ 6 ЗВУКОВ СВОБОДНО ПОЮТСЯ: ЯЗЫК НЕ ВСТРЕЧАЕТ ПРЕГРАД НА ПУТИ.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Согласные звуки</vt:lpstr>
      <vt:lpstr>СОГЛАСНЫЕ ЗВУКИ БЫВАЮТ ЗВОНКИЕ И ГЛУХИЕ,  ТВЁРДЫЕ И МЯГКИЕ </vt:lpstr>
      <vt:lpstr>Презентация PowerPoint</vt:lpstr>
      <vt:lpstr>СЛОВА БЫВАЮТ ДЛИННЫЕ И КОРОТКИЕ. ИХ МОЖНО РАЗДЕЛИТЬ НА ЧАСТИ-СЛОГИ. КОЛИЧЕСТВО СЛОГОВ В СЛОВЕ ЗАВИСИТ ОТ КОЛИЧЕСТВА  ГЛАСНЫХ ЗВУКОВ В НЁМ.</vt:lpstr>
      <vt:lpstr>Звуки живут в трёх домиках:  </vt:lpstr>
      <vt:lpstr>  Звуко-буквенный анализ слова:  Слова состоят из звуков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63</cp:revision>
  <cp:lastPrinted>1601-01-01T00:00:00Z</cp:lastPrinted>
  <dcterms:created xsi:type="dcterms:W3CDTF">2014-10-19T20:33:05Z</dcterms:created>
  <dcterms:modified xsi:type="dcterms:W3CDTF">2016-11-17T07:02:55Z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